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  <Override ContentType="application/vnd.openxmlformats-officedocument.custom-properties+xml" PartName="/docProps/custom.xml"/>
</Types>
</file>

<file path=_rels/.rels><?xml version="1.0" encoding="UTF-8" standalone="no" 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3004800" cy="73152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WenQuanYi" charset="1" panose="020B0606030804020204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Crimson Pro" charset="1" panose="00000000000000000000"/>
      <p:regular r:id="rId16"/>
    </p:embeddedFont>
    <p:embeddedFont>
      <p:font typeface="Crimson Pro Bold" charset="1" panose="00000000000000000000"/>
      <p:regular r:id="rId17"/>
    </p:embeddedFont>
    <p:embeddedFont>
      <p:font typeface="Crimson Pro Italics" charset="1" panose="00000000000000000000"/>
      <p:regular r:id="rId18"/>
    </p:embeddedFont>
    <p:embeddedFont>
      <p:font typeface="Crimson Pro Bold Italics" charset="1" panose="00000000000000000000"/>
      <p:regular r:id="rId19"/>
    </p:embeddedFont>
    <p:embeddedFont>
      <p:font typeface="Crimson Pro Heavy" charset="1" panose="00000000000000000000"/>
      <p:regular r:id="rId20"/>
    </p:embeddedFont>
    <p:embeddedFont>
      <p:font typeface="Crimson Pro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2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4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F3_vepOAo.mp4" Type="http://schemas.openxmlformats.org/officeDocument/2006/relationships/video"/><Relationship Id="rId4" Target="../media/VAF3_vepOAo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F3_lss6fQ.mp4" Type="http://schemas.openxmlformats.org/officeDocument/2006/relationships/video"/><Relationship Id="rId4" Target="../media/VAF3_lss6fQ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3_g9Z6Y8.mp4" Type="http://schemas.openxmlformats.org/officeDocument/2006/relationships/video"/><Relationship Id="rId4" Target="../media/VAF3_g9Z6Y8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3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no" 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5" y="0"/>
            <a:ext cx="4189171" cy="7315200"/>
          </a:xfrm>
          <a:custGeom>
            <a:avLst/>
            <a:gdLst/>
            <a:ahLst/>
            <a:cxnLst/>
            <a:rect r="r" b="b" t="t" l="l"/>
            <a:pathLst>
              <a:path h="7315200" w="4189171">
                <a:moveTo>
                  <a:pt x="0" y="0"/>
                </a:moveTo>
                <a:lnTo>
                  <a:pt x="4189171" y="0"/>
                </a:lnTo>
                <a:lnTo>
                  <a:pt x="4189171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07" t="0" r="-82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5023" y="2288341"/>
            <a:ext cx="6089025" cy="178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6826" spc="-136">
                <a:solidFill>
                  <a:srgbClr val="393939"/>
                </a:solidFill>
                <a:latin typeface="Crimson Pro Bold"/>
                <a:ea typeface="Crimson Pro Bold"/>
              </a:rPr>
              <a:t>網頁程式設計:</a:t>
            </a:r>
          </a:p>
          <a:p>
            <a:pPr algn="ctr">
              <a:lnSpc>
                <a:spcPts val="6826"/>
              </a:lnSpc>
            </a:pPr>
            <a:r>
              <a:rPr lang="en-US" sz="6826" spc="-136">
                <a:solidFill>
                  <a:srgbClr val="393939"/>
                </a:solidFill>
                <a:ea typeface="Crimson Pro Bold"/>
              </a:rPr>
              <a:t>十三支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48605" y="4906759"/>
            <a:ext cx="4691359" cy="8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560" spc="51">
                <a:solidFill>
                  <a:srgbClr val="393939"/>
                </a:solidFill>
                <a:latin typeface="Crimson Pro"/>
                <a:ea typeface="Crimson Pro"/>
              </a:rPr>
              <a:t>製作者:01157103林思霆</a:t>
            </a:r>
          </a:p>
          <a:p>
            <a:pPr algn="ctr">
              <a:lnSpc>
                <a:spcPts val="3584"/>
              </a:lnSpc>
              <a:spcBef>
                <a:spcPct val="0"/>
              </a:spcBef>
            </a:pPr>
            <a:r>
              <a:rPr lang="en-US" sz="2560" spc="51">
                <a:solidFill>
                  <a:srgbClr val="393939"/>
                </a:solidFill>
                <a:latin typeface="Crimson Pro"/>
                <a:ea typeface="Crimson Pro"/>
              </a:rPr>
              <a:t>                01157108張俊淇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255" y="1095723"/>
            <a:ext cx="11242640" cy="5123753"/>
          </a:xfrm>
          <a:custGeom>
            <a:avLst/>
            <a:gdLst/>
            <a:ahLst/>
            <a:cxnLst/>
            <a:rect r="r" b="b" t="t" l="l"/>
            <a:pathLst>
              <a:path h="5123753" w="11242640">
                <a:moveTo>
                  <a:pt x="0" y="0"/>
                </a:moveTo>
                <a:lnTo>
                  <a:pt x="11242640" y="0"/>
                </a:lnTo>
                <a:lnTo>
                  <a:pt x="11242640" y="5123754"/>
                </a:lnTo>
                <a:lnTo>
                  <a:pt x="0" y="512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0387" y="1718307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進入遊戲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012" y="1317825"/>
            <a:ext cx="10423126" cy="4679549"/>
          </a:xfrm>
          <a:custGeom>
            <a:avLst/>
            <a:gdLst/>
            <a:ahLst/>
            <a:cxnLst/>
            <a:rect r="r" b="b" t="t" l="l"/>
            <a:pathLst>
              <a:path h="4679549" w="10423126">
                <a:moveTo>
                  <a:pt x="0" y="0"/>
                </a:moveTo>
                <a:lnTo>
                  <a:pt x="10423126" y="0"/>
                </a:lnTo>
                <a:lnTo>
                  <a:pt x="10423126" y="4679550"/>
                </a:lnTo>
                <a:lnTo>
                  <a:pt x="0" y="467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9498" y="1809288"/>
            <a:ext cx="977925" cy="1848312"/>
          </a:xfrm>
          <a:custGeom>
            <a:avLst/>
            <a:gdLst/>
            <a:ahLst/>
            <a:cxnLst/>
            <a:rect r="r" b="b" t="t" l="l"/>
            <a:pathLst>
              <a:path h="1848312" w="977925">
                <a:moveTo>
                  <a:pt x="0" y="0"/>
                </a:moveTo>
                <a:lnTo>
                  <a:pt x="977925" y="0"/>
                </a:lnTo>
                <a:lnTo>
                  <a:pt x="977925" y="1848312"/>
                </a:lnTo>
                <a:lnTo>
                  <a:pt x="0" y="1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發牌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685" y="1163884"/>
            <a:ext cx="10708774" cy="4886583"/>
          </a:xfrm>
          <a:custGeom>
            <a:avLst/>
            <a:gdLst/>
            <a:ahLst/>
            <a:cxnLst/>
            <a:rect r="r" b="b" t="t" l="l"/>
            <a:pathLst>
              <a:path h="4886583" w="10708774">
                <a:moveTo>
                  <a:pt x="0" y="0"/>
                </a:moveTo>
                <a:lnTo>
                  <a:pt x="10708774" y="0"/>
                </a:lnTo>
                <a:lnTo>
                  <a:pt x="10708774" y="4886583"/>
                </a:lnTo>
                <a:lnTo>
                  <a:pt x="0" y="488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出牌預備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002" y="1163884"/>
            <a:ext cx="10226510" cy="4682211"/>
          </a:xfrm>
          <a:custGeom>
            <a:avLst/>
            <a:gdLst/>
            <a:ahLst/>
            <a:cxnLst/>
            <a:rect r="r" b="b" t="t" l="l"/>
            <a:pathLst>
              <a:path h="4682211" w="10226510">
                <a:moveTo>
                  <a:pt x="0" y="0"/>
                </a:moveTo>
                <a:lnTo>
                  <a:pt x="10226510" y="0"/>
                </a:lnTo>
                <a:lnTo>
                  <a:pt x="10226510" y="4682212"/>
                </a:lnTo>
                <a:lnTo>
                  <a:pt x="0" y="468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3698" y="3232709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大小優先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247" y="1246694"/>
            <a:ext cx="10554657" cy="4821812"/>
          </a:xfrm>
          <a:custGeom>
            <a:avLst/>
            <a:gdLst/>
            <a:ahLst/>
            <a:cxnLst/>
            <a:rect r="r" b="b" t="t" l="l"/>
            <a:pathLst>
              <a:path h="4821812" w="10554657">
                <a:moveTo>
                  <a:pt x="0" y="0"/>
                </a:moveTo>
                <a:lnTo>
                  <a:pt x="10554656" y="0"/>
                </a:lnTo>
                <a:lnTo>
                  <a:pt x="10554656" y="4821812"/>
                </a:lnTo>
                <a:lnTo>
                  <a:pt x="0" y="4821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5793" y="3385109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花色優先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9380" y="1163884"/>
            <a:ext cx="10232390" cy="57557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牌型按鈕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3655" y="1163884"/>
            <a:ext cx="10403840" cy="58521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出牌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3655" y="1163884"/>
            <a:ext cx="10403840" cy="58521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比牌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05575" y="0"/>
            <a:ext cx="6502400" cy="7315200"/>
          </a:xfrm>
          <a:prstGeom prst="rect">
            <a:avLst/>
          </a:prstGeom>
          <a:solidFill>
            <a:srgbClr val="DFD4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41095" y="3272861"/>
            <a:ext cx="4401549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多人遊戲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4040" y="873548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latin typeface="Crimson Pro Bold"/>
                <a:ea typeface="Crimson Pro Bold"/>
              </a:rPr>
              <a:t>玩家: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4040" y="1454072"/>
            <a:ext cx="3401740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玩家分為自己與三名真人玩家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4040" y="2992787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latin typeface="Crimson Pro Bold"/>
                <a:ea typeface="Crimson Pro Bold"/>
              </a:rPr>
              <a:t>出牌: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040" y="3573311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整理與思考自己的策略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4040" y="5112025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比牌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4040" y="5692549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與三名玩家比拚牌技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697074" y="1012659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1" id="11"/>
          <p:cNvSpPr/>
          <p:nvPr/>
        </p:nvSpPr>
        <p:spPr>
          <a:xfrm rot="0">
            <a:off x="7697074" y="3131897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2" id="12"/>
          <p:cNvSpPr/>
          <p:nvPr/>
        </p:nvSpPr>
        <p:spPr>
          <a:xfrm rot="0">
            <a:off x="7697074" y="5251135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603788" y="4153720"/>
            <a:ext cx="1476163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393939"/>
                </a:solidFill>
                <a:latin typeface="Trocchi"/>
                <a:ea typeface="Trocchi"/>
              </a:rPr>
              <a:t>製作者:林思霆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01625" cy="7315200"/>
          </a:xfrm>
          <a:custGeom>
            <a:avLst/>
            <a:gdLst/>
            <a:ahLst/>
            <a:cxnLst/>
            <a:rect r="r" b="b" t="t" l="l"/>
            <a:pathLst>
              <a:path h="7315200" w="13001625">
                <a:moveTo>
                  <a:pt x="0" y="0"/>
                </a:moveTo>
                <a:lnTo>
                  <a:pt x="13001625" y="0"/>
                </a:lnTo>
                <a:lnTo>
                  <a:pt x="130016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9625" t="-17063" r="-73" b="-14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1088" y="3964191"/>
            <a:ext cx="8888974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393939"/>
                </a:solidFill>
                <a:ea typeface="Crimson Pro"/>
              </a:rPr>
              <a:t>無法連接他人遊戲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1088" y="2840496"/>
            <a:ext cx="8888974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未能成功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latin typeface="Crimson Pro"/>
                <a:ea typeface="Crimson Pro"/>
              </a:rPr>
              <a:t>簡單的卡牌遊戲-十三支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遊戲介紹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ea typeface="Crimson Pro"/>
              </a:rPr>
              <a:t>遊戲實踐過程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遭遇問題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8839" y="731520"/>
            <a:ext cx="3530791" cy="1800206"/>
          </a:xfrm>
          <a:custGeom>
            <a:avLst/>
            <a:gdLst/>
            <a:ahLst/>
            <a:cxnLst/>
            <a:rect r="r" b="b" t="t" l="l"/>
            <a:pathLst>
              <a:path h="1800206" w="3530791">
                <a:moveTo>
                  <a:pt x="0" y="0"/>
                </a:moveTo>
                <a:lnTo>
                  <a:pt x="3530791" y="0"/>
                </a:lnTo>
                <a:lnTo>
                  <a:pt x="3530791" y="1800206"/>
                </a:lnTo>
                <a:lnTo>
                  <a:pt x="0" y="180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8839" y="3343145"/>
            <a:ext cx="3530791" cy="1173375"/>
          </a:xfrm>
          <a:custGeom>
            <a:avLst/>
            <a:gdLst/>
            <a:ahLst/>
            <a:cxnLst/>
            <a:rect r="r" b="b" t="t" l="l"/>
            <a:pathLst>
              <a:path h="1173375" w="3530791">
                <a:moveTo>
                  <a:pt x="0" y="0"/>
                </a:moveTo>
                <a:lnTo>
                  <a:pt x="3530791" y="0"/>
                </a:lnTo>
                <a:lnTo>
                  <a:pt x="3530791" y="1173375"/>
                </a:lnTo>
                <a:lnTo>
                  <a:pt x="0" y="1173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0510" y="5509410"/>
            <a:ext cx="3869120" cy="1074270"/>
          </a:xfrm>
          <a:custGeom>
            <a:avLst/>
            <a:gdLst/>
            <a:ahLst/>
            <a:cxnLst/>
            <a:rect r="r" b="b" t="t" l="l"/>
            <a:pathLst>
              <a:path h="1074270" w="3869120">
                <a:moveTo>
                  <a:pt x="0" y="0"/>
                </a:moveTo>
                <a:lnTo>
                  <a:pt x="3869120" y="0"/>
                </a:lnTo>
                <a:lnTo>
                  <a:pt x="3869120" y="1074270"/>
                </a:lnTo>
                <a:lnTo>
                  <a:pt x="0" y="107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1520" y="779145"/>
            <a:ext cx="1020876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65張撲克牌怎麼辦?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558149"/>
            <a:ext cx="1190494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撲克牌是依照花色各13張的桌遊道具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Noto Sans T Chinese"/>
              </a:rPr>
              <a:t>現在多了一色，仍然可以照著規律分類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484101"/>
            <a:ext cx="11904943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ea typeface="Noto Sans T Chinese Bold"/>
              </a:rPr>
              <a:t>牌組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2974321"/>
            <a:ext cx="11904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建置一個內含65個數字(1~65)的串列代表牌庫，這樣就可以使用 / 得到花色、使用%來得到點數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3698734"/>
            <a:ext cx="632056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latin typeface="Noto Sans T Chinese Bold"/>
                <a:ea typeface="Noto Sans T Chinese Bold"/>
              </a:rPr>
              <a:t>洗牌(打亂也是種排列！)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20" y="4258310"/>
            <a:ext cx="9664949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研究甚麼是array.sort()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其實sort函數會依照()裡面的規則來排列你的串列(右圖為由小排到大的串列)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那洗牌是什麼樣的規則?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利用Math函式庫裡面的random函式可以得到0~1之間的小數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透過隨機得到的數字-0.5，可以隨機得到一個正數或負數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Noto Sans T Chinese"/>
              </a:rPr>
              <a:t>就能夠隨機排序整個數列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520" y="3917809"/>
            <a:ext cx="5208702" cy="2665871"/>
          </a:xfrm>
          <a:custGeom>
            <a:avLst/>
            <a:gdLst/>
            <a:ahLst/>
            <a:cxnLst/>
            <a:rect r="r" b="b" t="t" l="l"/>
            <a:pathLst>
              <a:path h="2665871" w="5208702">
                <a:moveTo>
                  <a:pt x="0" y="0"/>
                </a:moveTo>
                <a:lnTo>
                  <a:pt x="5208702" y="0"/>
                </a:lnTo>
                <a:lnTo>
                  <a:pt x="5208702" y="2665871"/>
                </a:lnTo>
                <a:lnTo>
                  <a:pt x="0" y="266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2775" y="3917809"/>
            <a:ext cx="2806855" cy="2665871"/>
          </a:xfrm>
          <a:custGeom>
            <a:avLst/>
            <a:gdLst/>
            <a:ahLst/>
            <a:cxnLst/>
            <a:rect r="r" b="b" t="t" l="l"/>
            <a:pathLst>
              <a:path h="2665871" w="2806855">
                <a:moveTo>
                  <a:pt x="0" y="0"/>
                </a:moveTo>
                <a:lnTo>
                  <a:pt x="2806855" y="0"/>
                </a:lnTo>
                <a:lnTo>
                  <a:pt x="2806855" y="2665871"/>
                </a:lnTo>
                <a:lnTo>
                  <a:pt x="0" y="266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520" y="779145"/>
            <a:ext cx="1020876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牌型按鈕的設計----同花順!?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1548624"/>
            <a:ext cx="865989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因為同花順是桐花與順子的結合，所以我們要先來專注於桐花跟順子上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854694"/>
            <a:ext cx="92178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latin typeface="WenQuanYi Bold"/>
                <a:ea typeface="WenQuanYi Bold"/>
              </a:rPr>
              <a:t>順子: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363964"/>
            <a:ext cx="9261124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這個牌型是連續五個數字的結合，所以我們要先得到手牌中每個點數的數量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WenQuanYi"/>
                <a:ea typeface="WenQuanYi"/>
              </a:rPr>
              <a:t>透過mod結果得知各個點數的數量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WenQuanYi"/>
                <a:ea typeface="WenQuanYi"/>
              </a:rPr>
              <a:t>並透過遍歷整個手牌，如果有連續五個數字&gt;0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即代表擁有順子，就可把這五張牌標記起來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0222" y="5820410"/>
            <a:ext cx="353255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左圖是如何獲得點數數量/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右圖是判定是否為順子的if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3090" y="1546860"/>
            <a:ext cx="5646540" cy="3805521"/>
          </a:xfrm>
          <a:custGeom>
            <a:avLst/>
            <a:gdLst/>
            <a:ahLst/>
            <a:cxnLst/>
            <a:rect r="r" b="b" t="t" l="l"/>
            <a:pathLst>
              <a:path h="3805521" w="5646540">
                <a:moveTo>
                  <a:pt x="0" y="0"/>
                </a:moveTo>
                <a:lnTo>
                  <a:pt x="5646540" y="0"/>
                </a:lnTo>
                <a:lnTo>
                  <a:pt x="5646540" y="3805521"/>
                </a:lnTo>
                <a:lnTo>
                  <a:pt x="0" y="380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" y="3099752"/>
            <a:ext cx="2564279" cy="451738"/>
          </a:xfrm>
          <a:custGeom>
            <a:avLst/>
            <a:gdLst/>
            <a:ahLst/>
            <a:cxnLst/>
            <a:rect r="r" b="b" t="t" l="l"/>
            <a:pathLst>
              <a:path h="451738" w="2564279">
                <a:moveTo>
                  <a:pt x="0" y="0"/>
                </a:moveTo>
                <a:lnTo>
                  <a:pt x="2564279" y="0"/>
                </a:lnTo>
                <a:lnTo>
                  <a:pt x="2564279" y="451738"/>
                </a:lnTo>
                <a:lnTo>
                  <a:pt x="0" y="451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520" y="3800475"/>
            <a:ext cx="2564279" cy="2366130"/>
          </a:xfrm>
          <a:custGeom>
            <a:avLst/>
            <a:gdLst/>
            <a:ahLst/>
            <a:cxnLst/>
            <a:rect r="r" b="b" t="t" l="l"/>
            <a:pathLst>
              <a:path h="2366130" w="2564279">
                <a:moveTo>
                  <a:pt x="0" y="0"/>
                </a:moveTo>
                <a:lnTo>
                  <a:pt x="2564279" y="0"/>
                </a:lnTo>
                <a:lnTo>
                  <a:pt x="2564279" y="2366130"/>
                </a:lnTo>
                <a:lnTo>
                  <a:pt x="0" y="236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761" y="683895"/>
            <a:ext cx="94488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同花: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761" y="1174115"/>
            <a:ext cx="1005661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這個牌型比較簡單，先用花色進行分類，如果有大於五張的花色，就全部標記起來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761" y="1789112"/>
            <a:ext cx="135124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同花順: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761" y="2279332"/>
            <a:ext cx="574881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結合兩者智慧，先找出是否有五張以上同花色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如果有再判別是否可以湊成順子，即可完成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5239" y="6128505"/>
            <a:ext cx="139684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部分程式碼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7521" y="5314281"/>
            <a:ext cx="247767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同花的判斷方法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626745"/>
            <a:ext cx="61239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oto Sans T Chinese Bold"/>
                <a:ea typeface="Noto Sans T Chinese Bold"/>
              </a:rPr>
              <a:t>電腦玩家(真假AI!?)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541780"/>
            <a:ext cx="1227963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一套規則打天下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2314575"/>
            <a:ext cx="1227963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思考規則: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2804795"/>
            <a:ext cx="12279630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一個有效的思考方法: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1.最大的牌型當尾墩(搞不好還能拿特殊牌型的紅利)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2.如果我有尾墩了(確保不會翻船)，嘗試看看衝三(如果有三條)，如果可行(代表二道有大過三條的牌)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3.此刻我有三種可能(一墩都沒有放/全都放好了/只放了尾墩)=&gt;需要一定可行的結束方案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4.由大的牌型到最小的牌型一一嘗試，如果有符合的手牌，就把它放入當前空缺中需要最大的牌墩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5.遇到某些牌型牌墩會缺牌(EX:三條、對子、鐵支)，需要可靠的方法從剩餘的手牌補牌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=&gt;一套流程走下來，可以保證一個不會翻船的牌組構成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695" y="788992"/>
            <a:ext cx="11541760" cy="5737217"/>
          </a:xfrm>
          <a:custGeom>
            <a:avLst/>
            <a:gdLst/>
            <a:ahLst/>
            <a:cxnLst/>
            <a:rect r="r" b="b" t="t" l="l"/>
            <a:pathLst>
              <a:path h="5737217" w="11541760">
                <a:moveTo>
                  <a:pt x="0" y="0"/>
                </a:moveTo>
                <a:lnTo>
                  <a:pt x="11541760" y="0"/>
                </a:lnTo>
                <a:lnTo>
                  <a:pt x="11541760" y="5737216"/>
                </a:lnTo>
                <a:lnTo>
                  <a:pt x="0" y="5737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520" y="2602499"/>
            <a:ext cx="6014623" cy="142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9944">
                <a:solidFill>
                  <a:srgbClr val="393939"/>
                </a:solidFill>
                <a:latin typeface="Crimson Pro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01570"/>
            <a:ext cx="8448070" cy="421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首先制定金額：1分×元，也可以×分1元。另：也可以使用下注玩法，分數最高者贏得底池。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把牌分成四份，每份十三支。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各人把十三支牌配成三墩，稱為刁牌（出牌），稱首墩（第一墩）、中墩（第二墩）、尾墩（第三墩）。第一墩三張，第二、三墩各五張。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刁牌時，第一墩必須小於第二墩，第二墩必須小於或等於第三墩，否則為倒水。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比牌：各家先比牌型，再比數字（點數），不比花色。三墩分別比牌。牌型見下。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算分：每墩分開計分，4人分別比牌，贏墩加分，輸墩扣分，平手0分。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☆牌型為：同花順&gt;鐵支&gt;葫蘆&gt;同花&gt;順子&gt;三條&gt;兩對&gt;對子&gt;烏龍。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☆點數大小:A&gt;K&gt;Q&gt;J&gt;10&gt;9&gt;8&gt;7&gt;6&gt;5&gt;4&gt;3&gt;2</a:t>
            </a:r>
          </a:p>
          <a:p>
            <a:pPr algn="ctr">
              <a:lnSpc>
                <a:spcPts val="23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15543" y="569595"/>
            <a:ext cx="4090032" cy="13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9"/>
              </a:lnSpc>
            </a:pPr>
            <a:r>
              <a:rPr lang="en-US" sz="8085">
                <a:solidFill>
                  <a:srgbClr val="000000"/>
                </a:solidFill>
                <a:latin typeface="Abril Fatface"/>
                <a:ea typeface="Abril Fatface"/>
              </a:rPr>
              <a:t>玩法3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11095"/>
            <a:ext cx="8448070" cy="33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同花順：5張相同花色且數字連續的牌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鐵支（四梅）：4張相同點數的牌，配上1張雜牌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葫蘆：3張相同點數的牌配上一對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同花：5張花色相同的牌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順子：5張數字連續的牌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三條：3張相同點數牌配上兩張雜牌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兩對：2組對子，配上1張雜牌</a:t>
            </a:r>
          </a:p>
          <a:p>
            <a:pPr algn="l"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對子：2張同點數的牌，俗稱「輪車」。若第一墩，需外加任一單張。若為第二、三墩，則需要外加任三張牌；在亞洲，若有三組對子牌組則稱為「三輪車」，五組則稱為「五輪車」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9359" y="569595"/>
            <a:ext cx="6502400" cy="13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9"/>
              </a:lnSpc>
            </a:pPr>
            <a:r>
              <a:rPr lang="en-US" sz="8085">
                <a:solidFill>
                  <a:srgbClr val="000000"/>
                </a:solidFill>
                <a:ea typeface="Abril Fatface"/>
              </a:rPr>
              <a:t>普通牌型說明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01570"/>
            <a:ext cx="8448070" cy="356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衝三（第一墩三條）：輸家需額外支付1分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中墩葫蘆：輸家需額外支付1分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中墩鐵支：輸家需額外支付3分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中墩同花順：輸家需額外支付4分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尾墩鐵支：輸家需額外支付2分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尾墩同花順：輸家需額外支付3分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打槍：三墩皆勝於另1玩家可打槍此玩家，被打槍的玩家須支付基本三分與特殊加分（例:被衝三打槍，支付3+1分）。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全壘打：一玩家打槍另外三名玩家，則此玩家得分再乘以二，負分由三名玩家平均分攤。</a:t>
            </a:r>
          </a:p>
          <a:p>
            <a:pPr algn="ctr">
              <a:lnSpc>
                <a:spcPts val="23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13955" y="399868"/>
            <a:ext cx="5893207" cy="139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ea typeface="Abril Fatface"/>
              </a:rPr>
              <a:t>特殊加分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524" y="1667663"/>
            <a:ext cx="8448070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ea typeface="Trocchi"/>
              </a:rPr>
              <a:t>「輸給此玩家者」支付一定分數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latin typeface="Crimson Pro"/>
                <a:ea typeface="Crimson Pro"/>
              </a:rPr>
              <a:t>單人遊戲&amp;多人遊戲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設計理念說明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05575" y="0"/>
            <a:ext cx="6502400" cy="7315200"/>
          </a:xfrm>
          <a:prstGeom prst="rect">
            <a:avLst/>
          </a:prstGeom>
          <a:solidFill>
            <a:srgbClr val="DFD4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41095" y="3272861"/>
            <a:ext cx="4401549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單人遊戲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4040" y="873548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玩家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4040" y="1454072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latin typeface="Crimson Pro"/>
                <a:ea typeface="Crimson Pro"/>
              </a:rPr>
              <a:t>玩家分為自己與三名AI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4040" y="2992787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出牌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040" y="3573311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整理與思考自己的策略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4040" y="5112025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比牌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4040" y="5692549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latin typeface="Crimson Pro"/>
                <a:ea typeface="Crimson Pro"/>
              </a:rPr>
              <a:t>與三名AI比拚牌技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697074" y="1012659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1" id="11"/>
          <p:cNvSpPr/>
          <p:nvPr/>
        </p:nvSpPr>
        <p:spPr>
          <a:xfrm rot="0">
            <a:off x="7697074" y="3131897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2" id="12"/>
          <p:cNvSpPr/>
          <p:nvPr/>
        </p:nvSpPr>
        <p:spPr>
          <a:xfrm rot="0">
            <a:off x="7697074" y="5251135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603788" y="4153720"/>
            <a:ext cx="1476163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393939"/>
                </a:solidFill>
                <a:latin typeface="Trocchi"/>
                <a:ea typeface="Trocchi"/>
              </a:rPr>
              <a:t>製作者:張俊淇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690" y="1048326"/>
            <a:ext cx="11365770" cy="5218548"/>
          </a:xfrm>
          <a:custGeom>
            <a:avLst/>
            <a:gdLst/>
            <a:ahLst/>
            <a:cxnLst/>
            <a:rect r="r" b="b" t="t" l="l"/>
            <a:pathLst>
              <a:path h="5218548" w="11365770">
                <a:moveTo>
                  <a:pt x="0" y="0"/>
                </a:moveTo>
                <a:lnTo>
                  <a:pt x="11365770" y="0"/>
                </a:lnTo>
                <a:lnTo>
                  <a:pt x="11365770" y="5218548"/>
                </a:lnTo>
                <a:lnTo>
                  <a:pt x="0" y="521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遊戲主頁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5" y="1814972"/>
            <a:ext cx="6800535" cy="3990058"/>
          </a:xfrm>
          <a:custGeom>
            <a:avLst/>
            <a:gdLst/>
            <a:ahLst/>
            <a:cxnLst/>
            <a:rect r="r" b="b" t="t" l="l"/>
            <a:pathLst>
              <a:path h="3990058" w="6800535">
                <a:moveTo>
                  <a:pt x="0" y="0"/>
                </a:moveTo>
                <a:lnTo>
                  <a:pt x="6800535" y="0"/>
                </a:lnTo>
                <a:lnTo>
                  <a:pt x="6800535" y="3990058"/>
                </a:lnTo>
                <a:lnTo>
                  <a:pt x="0" y="399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5021" y="3148480"/>
            <a:ext cx="6656106" cy="3875758"/>
          </a:xfrm>
          <a:custGeom>
            <a:avLst/>
            <a:gdLst/>
            <a:ahLst/>
            <a:cxnLst/>
            <a:rect r="r" b="b" t="t" l="l"/>
            <a:pathLst>
              <a:path h="3875758" w="6656106">
                <a:moveTo>
                  <a:pt x="0" y="0"/>
                </a:moveTo>
                <a:lnTo>
                  <a:pt x="6656107" y="0"/>
                </a:lnTo>
                <a:lnTo>
                  <a:pt x="6656107" y="3875758"/>
                </a:lnTo>
                <a:lnTo>
                  <a:pt x="0" y="38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08" t="-2949" r="0" b="-52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639080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遊戲規則&amp;玩法說明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DAF34fLFfFA</dc:identifier>
  <dcterms:modified xsi:type="dcterms:W3CDTF">2011-08-01T06:04:30Z</dcterms:modified>
  <cp:revision>1</cp:revision>
  <dc:title>網頁程式設計-十三支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22456310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S10.0.0</vt:lpwstr>
  </property>
</Properties>
</file>